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1"/>
  </p:notesMasterIdLst>
  <p:handoutMasterIdLst>
    <p:handoutMasterId r:id="rId22"/>
  </p:handoutMasterIdLst>
  <p:sldIdLst>
    <p:sldId id="292" r:id="rId5"/>
    <p:sldId id="291" r:id="rId6"/>
    <p:sldId id="298" r:id="rId7"/>
    <p:sldId id="301" r:id="rId8"/>
    <p:sldId id="302" r:id="rId9"/>
    <p:sldId id="303" r:id="rId10"/>
    <p:sldId id="309" r:id="rId11"/>
    <p:sldId id="310" r:id="rId12"/>
    <p:sldId id="311" r:id="rId13"/>
    <p:sldId id="312" r:id="rId14"/>
    <p:sldId id="313" r:id="rId15"/>
    <p:sldId id="305" r:id="rId16"/>
    <p:sldId id="299" r:id="rId17"/>
    <p:sldId id="314" r:id="rId18"/>
    <p:sldId id="300" r:id="rId19"/>
    <p:sldId id="293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350000"/>
    <a:srgbClr val="FF0000"/>
    <a:srgbClr val="E98B0D"/>
    <a:srgbClr val="1E5082"/>
    <a:srgbClr val="F3E068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066" autoAdjust="0"/>
  </p:normalViewPr>
  <p:slideViewPr>
    <p:cSldViewPr snapToGrid="0">
      <p:cViewPr varScale="1">
        <p:scale>
          <a:sx n="49" d="100"/>
          <a:sy n="49" d="100"/>
        </p:scale>
        <p:origin x="5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Vitamina D (25[OH]D, ng/mL)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EE-41CB-A5B7-53586C4601D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EE-41CB-A5B7-53586C4601D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0EE-41CB-A5B7-53586C4601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0-4EA4-835E-E3316B6EC8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3"/>
                <c:pt idx="0">
                  <c:v>Normale (≥30 ng/mL) </c:v>
                </c:pt>
                <c:pt idx="1">
                  <c:v>Insufficienza (20-30 ng/mL)</c:v>
                </c:pt>
                <c:pt idx="2">
                  <c:v>Deficit (&lt;20 ng/mL)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20.9</c:v>
                </c:pt>
                <c:pt idx="1">
                  <c:v>18.600000000000001</c:v>
                </c:pt>
                <c:pt idx="2">
                  <c:v>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E-41CB-A5B7-53586C460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dPt>
            <c:idx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69-47B2-964F-12AE91E332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Alto</c:v>
                </c:pt>
                <c:pt idx="1">
                  <c:v>Normale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9-47B2-964F-12AE91E3328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dPt>
            <c:idx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36-4851-81CE-AD71E91275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Alto</c:v>
                </c:pt>
                <c:pt idx="1">
                  <c:v>Normale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18.5</c:v>
                </c:pt>
                <c:pt idx="1">
                  <c:v>84.5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36-4851-81CE-AD71E91275C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dPt>
            <c:idx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D0-4AD0-A4E4-AF269B30BF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Alto</c:v>
                </c:pt>
                <c:pt idx="1">
                  <c:v>Normale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D0-4AD0-A4E4-AF269B30BFC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dPt>
            <c:idx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60-4FCB-97B2-3A29BCE29E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Alto</c:v>
                </c:pt>
                <c:pt idx="1">
                  <c:v>Normale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88.9</c:v>
                </c:pt>
                <c:pt idx="1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60-4FCB-97B2-3A29BCE29E6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7165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Questo</a:t>
            </a:r>
            <a:r>
              <a:rPr lang="en-US" dirty="0"/>
              <a:t> ha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rilevanza</a:t>
            </a:r>
            <a:r>
              <a:rPr lang="en-US" dirty="0"/>
              <a:t> </a:t>
            </a:r>
            <a:r>
              <a:rPr lang="en-US" dirty="0" err="1"/>
              <a:t>clinica</a:t>
            </a:r>
            <a:r>
              <a:rPr lang="en-US" dirty="0"/>
              <a:t>, </a:t>
            </a:r>
            <a:r>
              <a:rPr lang="en-US" dirty="0" err="1"/>
              <a:t>perché</a:t>
            </a:r>
            <a:r>
              <a:rPr lang="en-US" dirty="0"/>
              <a:t> </a:t>
            </a:r>
            <a:r>
              <a:rPr lang="en-US" dirty="0" err="1"/>
              <a:t>l’iperparatiroidismo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avere</a:t>
            </a:r>
            <a:r>
              <a:rPr lang="en-US" dirty="0"/>
              <a:t> </a:t>
            </a:r>
            <a:r>
              <a:rPr lang="en-US" dirty="0" err="1"/>
              <a:t>molti</a:t>
            </a:r>
            <a:r>
              <a:rPr lang="en-US" dirty="0"/>
              <a:t> </a:t>
            </a:r>
            <a:r>
              <a:rPr lang="en-US" dirty="0" err="1"/>
              <a:t>effetti</a:t>
            </a:r>
            <a:r>
              <a:rPr lang="en-US" dirty="0"/>
              <a:t> </a:t>
            </a:r>
            <a:r>
              <a:rPr lang="en-US" dirty="0" err="1"/>
              <a:t>negativi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salute. Non solo </a:t>
            </a:r>
            <a:r>
              <a:rPr lang="en-US" dirty="0" err="1"/>
              <a:t>sull’osso</a:t>
            </a:r>
            <a:r>
              <a:rPr lang="en-US" dirty="0"/>
              <a:t>, dove il PTH </a:t>
            </a:r>
            <a:r>
              <a:rPr lang="en-US" dirty="0" err="1"/>
              <a:t>stimola</a:t>
            </a:r>
            <a:r>
              <a:rPr lang="en-US" dirty="0"/>
              <a:t> il </a:t>
            </a:r>
            <a:r>
              <a:rPr lang="en-US" dirty="0" err="1"/>
              <a:t>riassorbimento</a:t>
            </a:r>
            <a:r>
              <a:rPr lang="en-US" dirty="0"/>
              <a:t> di calcio </a:t>
            </a:r>
            <a:r>
              <a:rPr lang="en-US" dirty="0" err="1"/>
              <a:t>aumentando</a:t>
            </a:r>
            <a:r>
              <a:rPr lang="en-US" dirty="0"/>
              <a:t> il </a:t>
            </a:r>
            <a:r>
              <a:rPr lang="en-US" dirty="0" err="1"/>
              <a:t>rischio</a:t>
            </a:r>
            <a:r>
              <a:rPr lang="en-US" dirty="0"/>
              <a:t> di </a:t>
            </a:r>
            <a:r>
              <a:rPr lang="en-US" dirty="0" err="1"/>
              <a:t>frattura</a:t>
            </a:r>
            <a:r>
              <a:rPr lang="en-US" dirty="0"/>
              <a:t>. </a:t>
            </a:r>
            <a:r>
              <a:rPr lang="it-IT" dirty="0"/>
              <a:t>Il PTH modula i processi metabolici cellulari all'interno delle popolazioni </a:t>
            </a:r>
            <a:r>
              <a:rPr lang="it-IT" dirty="0" err="1"/>
              <a:t>adipocitarie</a:t>
            </a:r>
            <a:r>
              <a:rPr lang="it-IT" dirty="0"/>
              <a:t> classiche, compreso il grasso sottocutaneo. Inoltre, in quanto bersaglio primario del PTH, anche il rene può risentire di variazioni del PTH. Esistono anche evidenze che indicano alterazioni a livello dei muscoli scheletrico e cardiaco in seguito a trattamento con PTH (Rendina-</a:t>
            </a:r>
            <a:r>
              <a:rPr lang="it-IT" dirty="0" err="1"/>
              <a:t>Ruedy</a:t>
            </a:r>
            <a:r>
              <a:rPr lang="it-IT" dirty="0"/>
              <a:t> 2022).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Infine, è stato riportato che nei pazienti sottoposti a chirurgia bariatrica il calo ponderale era significativamente inferiore nei pazienti con iperparatiroidismo (Salman 2022).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14381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9067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200" dirty="0">
                <a:cs typeface="Arial" panose="020B0604020202020204" pitchFamily="34" charset="0"/>
              </a:rPr>
              <a:t>Sono stati inclusi 60 pazienti candidati a chirurgia bariatrica (BMI 75%F, età 44,4±11,6 aa). Solamente il 21% dei pazienti aveva valori di 25(OH)vitamina D nei limiti (≥30 ng/</a:t>
            </a:r>
            <a:r>
              <a:rPr lang="it-IT" sz="1200" dirty="0" err="1">
                <a:cs typeface="Arial" panose="020B0604020202020204" pitchFamily="34" charset="0"/>
              </a:rPr>
              <a:t>mL</a:t>
            </a:r>
            <a:r>
              <a:rPr lang="it-IT" sz="1200" dirty="0">
                <a:cs typeface="Arial" panose="020B0604020202020204" pitchFamily="34" charset="0"/>
              </a:rPr>
              <a:t>), il 19% presentava insufficienza (20-30 ng/</a:t>
            </a:r>
            <a:r>
              <a:rPr lang="it-IT" sz="1200" dirty="0" err="1">
                <a:cs typeface="Arial" panose="020B0604020202020204" pitchFamily="34" charset="0"/>
              </a:rPr>
              <a:t>mL</a:t>
            </a:r>
            <a:r>
              <a:rPr lang="it-IT" sz="1200" dirty="0">
                <a:cs typeface="Arial" panose="020B0604020202020204" pitchFamily="34" charset="0"/>
              </a:rPr>
              <a:t>) e il 60% deficit (&lt;20 ng/</a:t>
            </a:r>
            <a:r>
              <a:rPr lang="it-IT" sz="1200" dirty="0" err="1">
                <a:cs typeface="Arial" panose="020B0604020202020204" pitchFamily="34" charset="0"/>
              </a:rPr>
              <a:t>mL</a:t>
            </a:r>
            <a:r>
              <a:rPr lang="it-IT" sz="1200" dirty="0"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it-IT" sz="1200" dirty="0">
                <a:cs typeface="Arial" panose="020B0604020202020204" pitchFamily="34" charset="0"/>
              </a:rPr>
              <a:t>La percentuale di partecipanti con valori di PTH elevati era 16,7%.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0675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200" dirty="0">
                <a:cs typeface="Arial" panose="020B0604020202020204" pitchFamily="34" charset="0"/>
              </a:rPr>
              <a:t>Confrontando i pazienti con valori elevati (n=10, PTH = 98.1 [90.0; 108.2)  o normali (n=50, PTH = 55.5 [43.4; 72]) di PTH,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221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200" dirty="0">
                <a:cs typeface="Arial" panose="020B0604020202020204" pitchFamily="34" charset="0"/>
              </a:rPr>
              <a:t>non vi erano differenze significative in termini di sesso (F, 78% vs 60%, p=0,250),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4819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200" dirty="0">
                <a:cs typeface="Arial" panose="020B0604020202020204" pitchFamily="34" charset="0"/>
              </a:rPr>
              <a:t>25(OH)</a:t>
            </a:r>
            <a:r>
              <a:rPr lang="it-IT" sz="1200" dirty="0" err="1">
                <a:cs typeface="Arial" panose="020B0604020202020204" pitchFamily="34" charset="0"/>
              </a:rPr>
              <a:t>vit</a:t>
            </a:r>
            <a:r>
              <a:rPr lang="it-IT" sz="1200" dirty="0">
                <a:cs typeface="Arial" panose="020B0604020202020204" pitchFamily="34" charset="0"/>
              </a:rPr>
              <a:t>. D (p=0,664) PTH alto = 17.6 (10.1; 26.5); PTH normale = 17.1 (13.3; 28.5)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8525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200" dirty="0">
                <a:cs typeface="Arial" panose="020B0604020202020204" pitchFamily="34" charset="0"/>
              </a:rPr>
              <a:t>e BMI (p=0,488) PTH alto = 41.9 (37.6; 49.2); PTH normale = 41.1 (38.0; 44.6)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8542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200" dirty="0">
                <a:cs typeface="Arial" panose="020B0604020202020204" pitchFamily="34" charset="0"/>
              </a:rPr>
              <a:t>mentre l’età era significativamente maggiore nel gruppo con valori di PTH elevati (p=0,006). </a:t>
            </a:r>
          </a:p>
          <a:p>
            <a:pPr algn="just"/>
            <a:r>
              <a:rPr lang="it-IT" sz="1200" dirty="0">
                <a:cs typeface="Arial" panose="020B0604020202020204" pitchFamily="34" charset="0"/>
              </a:rPr>
              <a:t>PTH alto = 54.5 (48.8; 58.5); PTH normale = 44 (31.8; 52.3)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74733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 è stata trovata una correlazione significativa tra valori di vitamina D e PTH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95979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La prevalenza del 17% riscontrata nella nostra coorte è simile a quella di uno studio egiziano, mentre i dati si discostano nettamente da quelli di uno studio americano e di altri due studi italiani, evidenziando la necessità di acquisire una fotografia più precisa della situazione. Quel che è certo è che la prevalenza di iperparatiroidismo nei pazienti candidati a chirurgia bariatrica è elevata, con stime tra il 20 e il 90% circa.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299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chart" Target="../charts/chart1.xml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12.sv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Iperparatiroidismo in pazienti candidati a chirurgia bariatrica: prevalenza e fattori associati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508499"/>
            <a:ext cx="5072149" cy="2088243"/>
          </a:xfrm>
        </p:spPr>
        <p:txBody>
          <a:bodyPr>
            <a:normAutofit fontScale="70000" lnSpcReduction="20000"/>
          </a:bodyPr>
          <a:lstStyle/>
          <a:p>
            <a:r>
              <a:rPr lang="it-IT" sz="4200" b="1" dirty="0">
                <a:solidFill>
                  <a:srgbClr val="E98B0D"/>
                </a:solidFill>
              </a:rPr>
              <a:t>EROS PATUZZO</a:t>
            </a:r>
          </a:p>
          <a:p>
            <a:r>
              <a:rPr lang="it-IT" sz="2200" b="1" dirty="0">
                <a:solidFill>
                  <a:srgbClr val="E98B0D"/>
                </a:solidFill>
              </a:rPr>
              <a:t>M. Tagliabue, E.M. </a:t>
            </a:r>
            <a:r>
              <a:rPr lang="it-IT" sz="2200" b="1" dirty="0" err="1">
                <a:solidFill>
                  <a:srgbClr val="E98B0D"/>
                </a:solidFill>
              </a:rPr>
              <a:t>Vaterlini</a:t>
            </a:r>
            <a:r>
              <a:rPr lang="it-IT" sz="2200" b="1" dirty="0">
                <a:solidFill>
                  <a:srgbClr val="E98B0D"/>
                </a:solidFill>
              </a:rPr>
              <a:t>, S. Di Stefano, M. Levi, C. Berra, D. Labonia, S. Guarino, A. Porta, C. Conte</a:t>
            </a:r>
          </a:p>
          <a:p>
            <a:r>
              <a:rPr lang="it-IT" sz="4200" b="1" dirty="0">
                <a:solidFill>
                  <a:srgbClr val="E98B0D"/>
                </a:solidFill>
              </a:rPr>
              <a:t>Irccs </a:t>
            </a:r>
            <a:r>
              <a:rPr lang="it-IT" sz="4200" b="1" dirty="0" err="1">
                <a:solidFill>
                  <a:srgbClr val="E98B0D"/>
                </a:solidFill>
              </a:rPr>
              <a:t>multimedica</a:t>
            </a:r>
            <a:r>
              <a:rPr lang="it-IT" sz="4200" b="1" dirty="0">
                <a:solidFill>
                  <a:srgbClr val="E98B0D"/>
                </a:solidFill>
              </a:rPr>
              <a:t>, </a:t>
            </a:r>
            <a:r>
              <a:rPr lang="it-IT" sz="4200" b="1" dirty="0" err="1">
                <a:solidFill>
                  <a:srgbClr val="E98B0D"/>
                </a:solidFill>
              </a:rPr>
              <a:t>milano</a:t>
            </a:r>
            <a:endParaRPr lang="it-IT" sz="4200" b="1" dirty="0">
              <a:solidFill>
                <a:srgbClr val="E98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lbero di Natale, schermata, luce&#10;&#10;Descrizione generata automaticamente">
            <a:extLst>
              <a:ext uri="{FF2B5EF4-FFF2-40B4-BE49-F238E27FC236}">
                <a16:creationId xmlns:a16="http://schemas.microsoft.com/office/drawing/2014/main" id="{757FC078-031F-372F-E161-0594F4D584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5" r="62629"/>
          <a:stretch/>
        </p:blipFill>
        <p:spPr>
          <a:xfrm>
            <a:off x="6686154" y="2195584"/>
            <a:ext cx="3297833" cy="3488978"/>
          </a:xfrm>
          <a:prstGeom prst="rect">
            <a:avLst/>
          </a:prstGeom>
        </p:spPr>
      </p:pic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Risultati – PTH alto vs PTH normale</a:t>
            </a:r>
          </a:p>
        </p:txBody>
      </p:sp>
      <p:pic>
        <p:nvPicPr>
          <p:cNvPr id="5" name="Immagine 4" descr="Immagine che contiene albero di Natale, schermata, luce&#10;&#10;Descrizione generata automaticamente">
            <a:extLst>
              <a:ext uri="{FF2B5EF4-FFF2-40B4-BE49-F238E27FC236}">
                <a16:creationId xmlns:a16="http://schemas.microsoft.com/office/drawing/2014/main" id="{AA7BAEC7-4496-6EFC-3821-3B2B5CC3B9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29" b="49995"/>
          <a:stretch/>
        </p:blipFill>
        <p:spPr>
          <a:xfrm>
            <a:off x="-287933" y="2113171"/>
            <a:ext cx="3297833" cy="3488978"/>
          </a:xfrm>
          <a:prstGeom prst="rect">
            <a:avLst/>
          </a:prstGeom>
        </p:spPr>
      </p:pic>
      <p:pic>
        <p:nvPicPr>
          <p:cNvPr id="7" name="Immagine 6" descr="Immagine che contiene albero di Natale, schermata, luce&#10;&#10;Descrizione generata automaticamente">
            <a:extLst>
              <a:ext uri="{FF2B5EF4-FFF2-40B4-BE49-F238E27FC236}">
                <a16:creationId xmlns:a16="http://schemas.microsoft.com/office/drawing/2014/main" id="{7BE97131-32E8-3E46-FBFC-BB02BD4C5D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9" r="5372" b="49995"/>
          <a:stretch/>
        </p:blipFill>
        <p:spPr>
          <a:xfrm>
            <a:off x="4440425" y="2129180"/>
            <a:ext cx="2823784" cy="3488978"/>
          </a:xfrm>
          <a:prstGeom prst="rect">
            <a:avLst/>
          </a:prstGeom>
        </p:spPr>
      </p:pic>
      <p:pic>
        <p:nvPicPr>
          <p:cNvPr id="4" name="Immagine 3" descr="Immagine che contiene schermata, Policromia, Elementi grafici, Rettangolo&#10;&#10;Descrizione generata automaticamente">
            <a:extLst>
              <a:ext uri="{FF2B5EF4-FFF2-40B4-BE49-F238E27FC236}">
                <a16:creationId xmlns:a16="http://schemas.microsoft.com/office/drawing/2014/main" id="{7E674DA5-673A-CFB4-791C-D3EB9D3A8E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32" y="2218444"/>
            <a:ext cx="2860208" cy="3232145"/>
          </a:xfrm>
          <a:prstGeom prst="rect">
            <a:avLst/>
          </a:prstGeom>
        </p:spPr>
      </p:pic>
      <p:pic>
        <p:nvPicPr>
          <p:cNvPr id="3" name="Elemento grafico 2" descr="Perdita di peso con riempimento a tinta unita">
            <a:extLst>
              <a:ext uri="{FF2B5EF4-FFF2-40B4-BE49-F238E27FC236}">
                <a16:creationId xmlns:a16="http://schemas.microsoft.com/office/drawing/2014/main" id="{2A4667B7-FDE2-381F-4244-5C2336033B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4830" y="5674605"/>
            <a:ext cx="728436" cy="728436"/>
          </a:xfrm>
          <a:prstGeom prst="rect">
            <a:avLst/>
          </a:prstGeom>
        </p:spPr>
      </p:pic>
      <p:pic>
        <p:nvPicPr>
          <p:cNvPr id="6" name="Elemento grafico 5" descr="Donna con riempimento a tinta unita">
            <a:extLst>
              <a:ext uri="{FF2B5EF4-FFF2-40B4-BE49-F238E27FC236}">
                <a16:creationId xmlns:a16="http://schemas.microsoft.com/office/drawing/2014/main" id="{4465B3C9-404E-AA3F-4649-E7750AE104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32096" y="5674605"/>
            <a:ext cx="728436" cy="728436"/>
          </a:xfrm>
          <a:prstGeom prst="rect">
            <a:avLst/>
          </a:prstGeom>
        </p:spPr>
      </p:pic>
      <p:pic>
        <p:nvPicPr>
          <p:cNvPr id="8" name="Elemento grafico 7" descr="Sole di dimensioni più piccole con riempimento a tinta unita">
            <a:extLst>
              <a:ext uri="{FF2B5EF4-FFF2-40B4-BE49-F238E27FC236}">
                <a16:creationId xmlns:a16="http://schemas.microsoft.com/office/drawing/2014/main" id="{0BCAB27A-BE83-BECC-5CCA-EF8DBE7E43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46529" y="5658957"/>
            <a:ext cx="759732" cy="759732"/>
          </a:xfrm>
          <a:prstGeom prst="rect">
            <a:avLst/>
          </a:prstGeom>
        </p:spPr>
      </p:pic>
      <p:pic>
        <p:nvPicPr>
          <p:cNvPr id="9" name="Picture 2" descr="Parathyroid | Surgical Health Specialists">
            <a:extLst>
              <a:ext uri="{FF2B5EF4-FFF2-40B4-BE49-F238E27FC236}">
                <a16:creationId xmlns:a16="http://schemas.microsoft.com/office/drawing/2014/main" id="{FC2901EA-39BD-E0A4-465D-F7BEDCAA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92" y="5703647"/>
            <a:ext cx="759732" cy="6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6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lbero di Natale, schermata, luce&#10;&#10;Descrizione generata automaticamente">
            <a:extLst>
              <a:ext uri="{FF2B5EF4-FFF2-40B4-BE49-F238E27FC236}">
                <a16:creationId xmlns:a16="http://schemas.microsoft.com/office/drawing/2014/main" id="{757FC078-031F-372F-E161-0594F4D584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5" r="62629"/>
          <a:stretch/>
        </p:blipFill>
        <p:spPr>
          <a:xfrm>
            <a:off x="6686154" y="2195584"/>
            <a:ext cx="3297833" cy="3488978"/>
          </a:xfrm>
          <a:prstGeom prst="rect">
            <a:avLst/>
          </a:prstGeom>
        </p:spPr>
      </p:pic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Risultati – PTH alto vs PTH normale</a:t>
            </a:r>
          </a:p>
        </p:txBody>
      </p:sp>
      <p:pic>
        <p:nvPicPr>
          <p:cNvPr id="5" name="Immagine 4" descr="Immagine che contiene albero di Natale, schermata, luce&#10;&#10;Descrizione generata automaticamente">
            <a:extLst>
              <a:ext uri="{FF2B5EF4-FFF2-40B4-BE49-F238E27FC236}">
                <a16:creationId xmlns:a16="http://schemas.microsoft.com/office/drawing/2014/main" id="{AA7BAEC7-4496-6EFC-3821-3B2B5CC3B9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29" b="49995"/>
          <a:stretch/>
        </p:blipFill>
        <p:spPr>
          <a:xfrm>
            <a:off x="-287933" y="2113171"/>
            <a:ext cx="3297833" cy="3488978"/>
          </a:xfrm>
          <a:prstGeom prst="rect">
            <a:avLst/>
          </a:prstGeom>
        </p:spPr>
      </p:pic>
      <p:pic>
        <p:nvPicPr>
          <p:cNvPr id="7" name="Immagine 6" descr="Immagine che contiene albero di Natale, schermata, luce&#10;&#10;Descrizione generata automaticamente">
            <a:extLst>
              <a:ext uri="{FF2B5EF4-FFF2-40B4-BE49-F238E27FC236}">
                <a16:creationId xmlns:a16="http://schemas.microsoft.com/office/drawing/2014/main" id="{7BE97131-32E8-3E46-FBFC-BB02BD4C5D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9" r="5372" b="49995"/>
          <a:stretch/>
        </p:blipFill>
        <p:spPr>
          <a:xfrm>
            <a:off x="4440425" y="2129180"/>
            <a:ext cx="2823784" cy="3488978"/>
          </a:xfrm>
          <a:prstGeom prst="rect">
            <a:avLst/>
          </a:prstGeom>
        </p:spPr>
      </p:pic>
      <p:pic>
        <p:nvPicPr>
          <p:cNvPr id="14" name="Immagine 13" descr="Immagine che contiene albero di Natale, schermata, luce&#10;&#10;Descrizione generata automaticamente">
            <a:extLst>
              <a:ext uri="{FF2B5EF4-FFF2-40B4-BE49-F238E27FC236}">
                <a16:creationId xmlns:a16="http://schemas.microsoft.com/office/drawing/2014/main" id="{3C8A0558-7B84-73D0-BDC3-A7880E3185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9" t="47804" r="5372" b="2200"/>
          <a:stretch/>
        </p:blipFill>
        <p:spPr>
          <a:xfrm>
            <a:off x="9396319" y="2044591"/>
            <a:ext cx="2823784" cy="3488283"/>
          </a:xfrm>
          <a:prstGeom prst="rect">
            <a:avLst/>
          </a:prstGeom>
        </p:spPr>
      </p:pic>
      <p:pic>
        <p:nvPicPr>
          <p:cNvPr id="4" name="Immagine 3" descr="Immagine che contiene schermata, Policromia, Elementi grafici, Rettangolo&#10;&#10;Descrizione generata automaticamente">
            <a:extLst>
              <a:ext uri="{FF2B5EF4-FFF2-40B4-BE49-F238E27FC236}">
                <a16:creationId xmlns:a16="http://schemas.microsoft.com/office/drawing/2014/main" id="{7E674DA5-673A-CFB4-791C-D3EB9D3A8E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32" y="2218444"/>
            <a:ext cx="2860208" cy="3232145"/>
          </a:xfrm>
          <a:prstGeom prst="rect">
            <a:avLst/>
          </a:prstGeom>
        </p:spPr>
      </p:pic>
      <p:pic>
        <p:nvPicPr>
          <p:cNvPr id="11" name="Elemento grafico 10" descr="Perdita di peso con riempimento a tinta unita">
            <a:extLst>
              <a:ext uri="{FF2B5EF4-FFF2-40B4-BE49-F238E27FC236}">
                <a16:creationId xmlns:a16="http://schemas.microsoft.com/office/drawing/2014/main" id="{0D231BE8-ABD2-5D70-9B44-DADAE1E767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4830" y="5674605"/>
            <a:ext cx="728436" cy="728436"/>
          </a:xfrm>
          <a:prstGeom prst="rect">
            <a:avLst/>
          </a:prstGeom>
        </p:spPr>
      </p:pic>
      <p:pic>
        <p:nvPicPr>
          <p:cNvPr id="12" name="Elemento grafico 11" descr="Donna con riempimento a tinta unita">
            <a:extLst>
              <a:ext uri="{FF2B5EF4-FFF2-40B4-BE49-F238E27FC236}">
                <a16:creationId xmlns:a16="http://schemas.microsoft.com/office/drawing/2014/main" id="{12BC265B-2359-B763-B410-E746F464C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32096" y="5674605"/>
            <a:ext cx="728436" cy="728436"/>
          </a:xfrm>
          <a:prstGeom prst="rect">
            <a:avLst/>
          </a:prstGeom>
        </p:spPr>
      </p:pic>
      <p:pic>
        <p:nvPicPr>
          <p:cNvPr id="13" name="Elemento grafico 12" descr="Clessidra 60% con riempimento a tinta unita">
            <a:extLst>
              <a:ext uri="{FF2B5EF4-FFF2-40B4-BE49-F238E27FC236}">
                <a16:creationId xmlns:a16="http://schemas.microsoft.com/office/drawing/2014/main" id="{EC3D5B19-EE5B-274B-55A5-ED221F98E0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84749" y="5736291"/>
            <a:ext cx="605064" cy="605064"/>
          </a:xfrm>
          <a:prstGeom prst="rect">
            <a:avLst/>
          </a:prstGeom>
        </p:spPr>
      </p:pic>
      <p:pic>
        <p:nvPicPr>
          <p:cNvPr id="16" name="Elemento grafico 15" descr="Sole di dimensioni più piccole con riempimento a tinta unita">
            <a:extLst>
              <a:ext uri="{FF2B5EF4-FFF2-40B4-BE49-F238E27FC236}">
                <a16:creationId xmlns:a16="http://schemas.microsoft.com/office/drawing/2014/main" id="{413F4125-B22C-71A6-6212-E7AE4CC478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46529" y="5658957"/>
            <a:ext cx="759732" cy="759732"/>
          </a:xfrm>
          <a:prstGeom prst="rect">
            <a:avLst/>
          </a:prstGeom>
        </p:spPr>
      </p:pic>
      <p:pic>
        <p:nvPicPr>
          <p:cNvPr id="17" name="Picture 2" descr="Parathyroid | Surgical Health Specialists">
            <a:extLst>
              <a:ext uri="{FF2B5EF4-FFF2-40B4-BE49-F238E27FC236}">
                <a16:creationId xmlns:a16="http://schemas.microsoft.com/office/drawing/2014/main" id="{826287ED-402D-C106-63E8-BF73F16F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92" y="5703647"/>
            <a:ext cx="759732" cy="6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3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2062987-0AFD-1884-B58E-FA3BDDDF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57" y="1006706"/>
            <a:ext cx="9522165" cy="560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Risultati – Correlazione tra PTH e Vitamina D</a:t>
            </a:r>
          </a:p>
        </p:txBody>
      </p:sp>
      <p:pic>
        <p:nvPicPr>
          <p:cNvPr id="4" name="Elemento grafico 3" descr="Sole di dimensioni più piccole con riempimento a tinta unita">
            <a:extLst>
              <a:ext uri="{FF2B5EF4-FFF2-40B4-BE49-F238E27FC236}">
                <a16:creationId xmlns:a16="http://schemas.microsoft.com/office/drawing/2014/main" id="{0767CCF4-A692-FC29-253A-A383A4C2B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2049" y="5994133"/>
            <a:ext cx="759732" cy="759732"/>
          </a:xfrm>
          <a:prstGeom prst="rect">
            <a:avLst/>
          </a:prstGeom>
        </p:spPr>
      </p:pic>
      <p:pic>
        <p:nvPicPr>
          <p:cNvPr id="6" name="Picture 2" descr="Parathyroid | Surgical Health Specialists">
            <a:extLst>
              <a:ext uri="{FF2B5EF4-FFF2-40B4-BE49-F238E27FC236}">
                <a16:creationId xmlns:a16="http://schemas.microsoft.com/office/drawing/2014/main" id="{D388808D-BFE5-5AD5-F0DD-1E6B96118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12" y="3337637"/>
            <a:ext cx="759732" cy="6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5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D7823BB1-482A-8D8B-F9F8-DB33F5F7C857}"/>
              </a:ext>
            </a:extLst>
          </p:cNvPr>
          <p:cNvSpPr/>
          <p:nvPr/>
        </p:nvSpPr>
        <p:spPr>
          <a:xfrm>
            <a:off x="0" y="2011680"/>
            <a:ext cx="3092755" cy="484632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1286020-0A8D-B6CA-E90F-6EE4168DAAA9}"/>
              </a:ext>
            </a:extLst>
          </p:cNvPr>
          <p:cNvSpPr/>
          <p:nvPr/>
        </p:nvSpPr>
        <p:spPr>
          <a:xfrm>
            <a:off x="3090986" y="2011680"/>
            <a:ext cx="9101014" cy="4846320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Discussione – Confronto con altri Studi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AE076318-6390-B42F-0FE2-81847A6CC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783481"/>
              </p:ext>
            </p:extLst>
          </p:nvPr>
        </p:nvGraphicFramePr>
        <p:xfrm>
          <a:off x="2525927" y="2127233"/>
          <a:ext cx="4064000" cy="310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62A8A1-FC90-C4E8-1C4E-D59DA0A4F82D}"/>
              </a:ext>
            </a:extLst>
          </p:cNvPr>
          <p:cNvSpPr txBox="1"/>
          <p:nvPr/>
        </p:nvSpPr>
        <p:spPr>
          <a:xfrm>
            <a:off x="6318071" y="5584608"/>
            <a:ext cx="262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err="1">
                <a:cs typeface="Arial" panose="020B0604020202020204" pitchFamily="34" charset="0"/>
              </a:rPr>
              <a:t>Ministrini</a:t>
            </a:r>
            <a:r>
              <a:rPr lang="it-IT" sz="1600" i="1" dirty="0">
                <a:cs typeface="Arial" panose="020B0604020202020204" pitchFamily="34" charset="0"/>
              </a:rPr>
              <a:t> et al. 2020</a:t>
            </a:r>
          </a:p>
          <a:p>
            <a:pPr algn="ctr"/>
            <a:r>
              <a:rPr lang="it-IT" sz="1600" i="1" dirty="0">
                <a:cs typeface="Arial" panose="020B0604020202020204" pitchFamily="34" charset="0"/>
              </a:rPr>
              <a:t>Italia, N = 160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AB13E390-FFE5-30E5-26E9-A396E6E309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235374"/>
              </p:ext>
            </p:extLst>
          </p:nvPr>
        </p:nvGraphicFramePr>
        <p:xfrm>
          <a:off x="-508012" y="2127234"/>
          <a:ext cx="4064000" cy="310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75CBF1-CB69-C573-C327-8D2971FD78DC}"/>
              </a:ext>
            </a:extLst>
          </p:cNvPr>
          <p:cNvSpPr txBox="1"/>
          <p:nvPr/>
        </p:nvSpPr>
        <p:spPr>
          <a:xfrm>
            <a:off x="-44780" y="5584609"/>
            <a:ext cx="313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cs typeface="Arial" panose="020B0604020202020204" pitchFamily="34" charset="0"/>
              </a:rPr>
              <a:t>Salman MA, et al. </a:t>
            </a:r>
            <a:r>
              <a:rPr lang="fr-FR" sz="1600" i="1" dirty="0" err="1">
                <a:cs typeface="Arial" panose="020B0604020202020204" pitchFamily="34" charset="0"/>
              </a:rPr>
              <a:t>Obes</a:t>
            </a:r>
            <a:r>
              <a:rPr lang="fr-FR" sz="1600" i="1" dirty="0">
                <a:cs typeface="Arial" panose="020B0604020202020204" pitchFamily="34" charset="0"/>
              </a:rPr>
              <a:t> </a:t>
            </a:r>
            <a:r>
              <a:rPr lang="fr-FR" sz="1600" i="1" dirty="0" err="1">
                <a:cs typeface="Arial" panose="020B0604020202020204" pitchFamily="34" charset="0"/>
              </a:rPr>
              <a:t>Surg</a:t>
            </a:r>
            <a:r>
              <a:rPr lang="fr-FR" sz="1600" i="1" dirty="0">
                <a:cs typeface="Arial" panose="020B0604020202020204" pitchFamily="34" charset="0"/>
              </a:rPr>
              <a:t>. 2022</a:t>
            </a:r>
          </a:p>
          <a:p>
            <a:pPr algn="ctr"/>
            <a:r>
              <a:rPr lang="fr-FR" sz="1600" i="1" dirty="0" err="1">
                <a:cs typeface="Arial" panose="020B0604020202020204" pitchFamily="34" charset="0"/>
              </a:rPr>
              <a:t>Egitto</a:t>
            </a:r>
            <a:r>
              <a:rPr lang="fr-FR" sz="1600" i="1" dirty="0">
                <a:cs typeface="Arial" panose="020B0604020202020204" pitchFamily="34" charset="0"/>
              </a:rPr>
              <a:t>, N = 124</a:t>
            </a:r>
            <a:endParaRPr lang="it-IT" sz="1600" i="1" dirty="0">
              <a:cs typeface="Arial" panose="020B0604020202020204" pitchFamily="34" charset="0"/>
            </a:endParaRP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B2A14A6E-2CC6-4BDC-E500-A75015E9A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504768"/>
              </p:ext>
            </p:extLst>
          </p:nvPr>
        </p:nvGraphicFramePr>
        <p:xfrm>
          <a:off x="5526129" y="2127234"/>
          <a:ext cx="4064000" cy="310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372651-F9F8-50ED-D7C7-DF9F6BC6175C}"/>
              </a:ext>
            </a:extLst>
          </p:cNvPr>
          <p:cNvSpPr txBox="1"/>
          <p:nvPr/>
        </p:nvSpPr>
        <p:spPr>
          <a:xfrm>
            <a:off x="2989160" y="5565250"/>
            <a:ext cx="313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cs typeface="Arial" panose="020B0604020202020204" pitchFamily="34" charset="0"/>
              </a:rPr>
              <a:t>Fischer LE, et al. </a:t>
            </a:r>
            <a:r>
              <a:rPr lang="fr-FR" sz="1600" i="1" dirty="0" err="1">
                <a:cs typeface="Arial" panose="020B0604020202020204" pitchFamily="34" charset="0"/>
              </a:rPr>
              <a:t>Surg</a:t>
            </a:r>
            <a:r>
              <a:rPr lang="fr-FR" sz="1600" i="1" dirty="0">
                <a:cs typeface="Arial" panose="020B0604020202020204" pitchFamily="34" charset="0"/>
              </a:rPr>
              <a:t> </a:t>
            </a:r>
            <a:r>
              <a:rPr lang="fr-FR" sz="1600" i="1" dirty="0" err="1">
                <a:cs typeface="Arial" panose="020B0604020202020204" pitchFamily="34" charset="0"/>
              </a:rPr>
              <a:t>Endosc</a:t>
            </a:r>
            <a:r>
              <a:rPr lang="fr-FR" sz="1600" i="1" dirty="0">
                <a:cs typeface="Arial" panose="020B0604020202020204" pitchFamily="34" charset="0"/>
              </a:rPr>
              <a:t>. 2023 USA, N = 350</a:t>
            </a:r>
            <a:endParaRPr lang="it-IT" sz="1600" i="1" dirty="0">
              <a:cs typeface="Arial" panose="020B0604020202020204" pitchFamily="34" charset="0"/>
            </a:endParaRP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8D6BAD49-13D5-AFF7-BB00-E68BB5D62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826444"/>
              </p:ext>
            </p:extLst>
          </p:nvPr>
        </p:nvGraphicFramePr>
        <p:xfrm>
          <a:off x="8547926" y="2127234"/>
          <a:ext cx="4064000" cy="310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8B7C02-DCA7-D97B-D7BC-C8704D637A99}"/>
              </a:ext>
            </a:extLst>
          </p:cNvPr>
          <p:cNvSpPr txBox="1"/>
          <p:nvPr/>
        </p:nvSpPr>
        <p:spPr>
          <a:xfrm>
            <a:off x="8957078" y="5584608"/>
            <a:ext cx="319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cs typeface="Arial" panose="020B0604020202020204" pitchFamily="34" charset="0"/>
              </a:rPr>
              <a:t>Casella C, et al. Int J Endo 2018</a:t>
            </a:r>
          </a:p>
          <a:p>
            <a:pPr algn="ctr"/>
            <a:r>
              <a:rPr lang="fr-FR" sz="1600" i="1" dirty="0">
                <a:cs typeface="Arial" panose="020B0604020202020204" pitchFamily="34" charset="0"/>
              </a:rPr>
              <a:t>Italia, N = 226</a:t>
            </a:r>
            <a:endParaRPr lang="it-IT" sz="16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3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clamation Mark&quot; Immagini - Sfoglia 237,056 foto, vettoriali e video Stock  | Adobe Stock">
            <a:extLst>
              <a:ext uri="{FF2B5EF4-FFF2-40B4-BE49-F238E27FC236}">
                <a16:creationId xmlns:a16="http://schemas.microsoft.com/office/drawing/2014/main" id="{CA4FBA74-1A37-8298-D710-EFA7C796D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2432059"/>
            <a:ext cx="30861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78ED35-2C10-B9D7-C722-BDCF0494B609}"/>
              </a:ext>
            </a:extLst>
          </p:cNvPr>
          <p:cNvSpPr txBox="1"/>
          <p:nvPr/>
        </p:nvSpPr>
        <p:spPr>
          <a:xfrm>
            <a:off x="6936377" y="6514742"/>
            <a:ext cx="525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cs typeface="Arial" panose="020B0604020202020204" pitchFamily="34" charset="0"/>
              </a:rPr>
              <a:t>Rendina-</a:t>
            </a:r>
            <a:r>
              <a:rPr lang="it-IT" sz="1600" dirty="0" err="1">
                <a:cs typeface="Arial" panose="020B0604020202020204" pitchFamily="34" charset="0"/>
              </a:rPr>
              <a:t>Ruedy</a:t>
            </a:r>
            <a:r>
              <a:rPr lang="it-IT" sz="1600" dirty="0">
                <a:cs typeface="Arial" panose="020B0604020202020204" pitchFamily="34" charset="0"/>
              </a:rPr>
              <a:t> E, Rosen CJ. Mol </a:t>
            </a:r>
            <a:r>
              <a:rPr lang="it-IT" sz="1600" dirty="0" err="1">
                <a:cs typeface="Arial" panose="020B0604020202020204" pitchFamily="34" charset="0"/>
              </a:rPr>
              <a:t>Metab</a:t>
            </a:r>
            <a:r>
              <a:rPr lang="it-IT" sz="1600" dirty="0">
                <a:cs typeface="Arial" panose="020B0604020202020204" pitchFamily="34" charset="0"/>
              </a:rPr>
              <a:t>. 2022:60:101480</a:t>
            </a:r>
          </a:p>
        </p:txBody>
      </p:sp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Discussione – Potenziali Conseguenza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6E6787-70FD-252B-7FC3-18E42F0B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18" y="757648"/>
            <a:ext cx="7648363" cy="58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7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Conclusioni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C88F6A-1817-A9C2-6DA1-130F04A7C757}"/>
              </a:ext>
            </a:extLst>
          </p:cNvPr>
          <p:cNvSpPr txBox="1"/>
          <p:nvPr/>
        </p:nvSpPr>
        <p:spPr>
          <a:xfrm>
            <a:off x="404561" y="1996605"/>
            <a:ext cx="106988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cs typeface="Arial" panose="020B0604020202020204" pitchFamily="34" charset="0"/>
              </a:rPr>
              <a:t>La proporzione di pazienti candidati a chirurgia bariatrica con valori di PTH elevati è rilevante, specie tra quelli con </a:t>
            </a:r>
            <a:r>
              <a:rPr lang="it-IT" sz="2800" b="1" dirty="0">
                <a:cs typeface="Arial" panose="020B0604020202020204" pitchFamily="34" charset="0"/>
              </a:rPr>
              <a:t>età più avanzata</a:t>
            </a:r>
            <a:r>
              <a:rPr lang="it-IT" sz="2800" dirty="0"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800" dirty="0"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cs typeface="Arial" panose="020B0604020202020204" pitchFamily="34" charset="0"/>
              </a:rPr>
              <a:t>L’iperparatiroidismo può avere </a:t>
            </a:r>
            <a:r>
              <a:rPr lang="it-IT" sz="2800" b="1" dirty="0">
                <a:cs typeface="Arial" panose="020B0604020202020204" pitchFamily="34" charset="0"/>
              </a:rPr>
              <a:t>effetti scheletrici ed extra-scheletrici negativi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cs typeface="Arial" panose="020B0604020202020204" pitchFamily="34" charset="0"/>
              </a:rPr>
              <a:t>L’iperparatiroidismo andrebbe </a:t>
            </a:r>
            <a:r>
              <a:rPr lang="it-IT" sz="2800" b="1" dirty="0">
                <a:cs typeface="Arial" panose="020B0604020202020204" pitchFamily="34" charset="0"/>
              </a:rPr>
              <a:t>identificato, inquadrato e corretto già nel periodo preoperatorio</a:t>
            </a:r>
            <a:r>
              <a:rPr lang="it-IT" sz="28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35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4890" y="117821"/>
            <a:ext cx="7097110" cy="76609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Grazie</a:t>
            </a:r>
          </a:p>
        </p:txBody>
      </p:sp>
      <p:pic>
        <p:nvPicPr>
          <p:cNvPr id="4" name="Immagine 3" descr="Immagine che contiene vestiti, persona, cappotto, sorriso&#10;&#10;Descrizione generata automaticamente">
            <a:extLst>
              <a:ext uri="{FF2B5EF4-FFF2-40B4-BE49-F238E27FC236}">
                <a16:creationId xmlns:a16="http://schemas.microsoft.com/office/drawing/2014/main" id="{3DB4E0A5-87AA-64A5-DF31-8BE97E3D5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8" y="883920"/>
            <a:ext cx="4625954" cy="566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78ED35-2C10-B9D7-C722-BDCF0494B609}"/>
              </a:ext>
            </a:extLst>
          </p:cNvPr>
          <p:cNvSpPr txBox="1"/>
          <p:nvPr/>
        </p:nvSpPr>
        <p:spPr>
          <a:xfrm>
            <a:off x="297815" y="2127234"/>
            <a:ext cx="115963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cs typeface="Arial" panose="020B0604020202020204" pitchFamily="34" charset="0"/>
              </a:rPr>
              <a:t>Ipovitaminosi D e iperparatiroidismo secondario sono possibili conseguenze della chirurgia bariatrica</a:t>
            </a:r>
            <a:r>
              <a:rPr lang="it-IT" sz="2800" baseline="30000" dirty="0">
                <a:cs typeface="Arial" panose="020B0604020202020204" pitchFamily="34" charset="0"/>
              </a:rPr>
              <a:t>1-3</a:t>
            </a:r>
            <a:r>
              <a:rPr lang="it-IT" sz="2800" dirty="0">
                <a:cs typeface="Arial" panose="020B0604020202020204" pitchFamily="34" charset="0"/>
              </a:rPr>
              <a:t> </a:t>
            </a:r>
          </a:p>
          <a:p>
            <a:pPr algn="just"/>
            <a:endParaRPr lang="it-IT" sz="2800" dirty="0">
              <a:cs typeface="Arial" panose="020B0604020202020204" pitchFamily="34" charset="0"/>
            </a:endParaRPr>
          </a:p>
          <a:p>
            <a:pPr algn="just"/>
            <a:r>
              <a:rPr lang="it-IT" sz="2800" dirty="0">
                <a:cs typeface="Arial" panose="020B0604020202020204" pitchFamily="34" charset="0"/>
              </a:rPr>
              <a:t>L’ipovitaminosi D è presente in più del 70% dei candidati a chirurgia bariatrica</a:t>
            </a:r>
            <a:r>
              <a:rPr lang="it-IT" sz="2800" baseline="30000" dirty="0">
                <a:cs typeface="Arial" panose="020B0604020202020204" pitchFamily="34" charset="0"/>
              </a:rPr>
              <a:t>4</a:t>
            </a:r>
          </a:p>
          <a:p>
            <a:pPr algn="just"/>
            <a:endParaRPr lang="it-IT" sz="2800" dirty="0">
              <a:cs typeface="Arial" panose="020B0604020202020204" pitchFamily="34" charset="0"/>
            </a:endParaRPr>
          </a:p>
          <a:p>
            <a:pPr algn="just"/>
            <a:r>
              <a:rPr lang="it-IT" sz="2800" dirty="0">
                <a:cs typeface="Arial" panose="020B0604020202020204" pitchFamily="34" charset="0"/>
              </a:rPr>
              <a:t>Tuttavia, </a:t>
            </a:r>
            <a:r>
              <a:rPr lang="it-IT" sz="2800">
                <a:cs typeface="Arial" panose="020B0604020202020204" pitchFamily="34" charset="0"/>
              </a:rPr>
              <a:t>sono relativamente pochi </a:t>
            </a:r>
            <a:r>
              <a:rPr lang="it-IT" sz="2800" dirty="0">
                <a:cs typeface="Arial" panose="020B0604020202020204" pitchFamily="34" charset="0"/>
              </a:rPr>
              <a:t>i dati in letteratura sulla prevalenza dell’iperparatiroidismo nel periodo preoperatorio e sui fattori a esso associati</a:t>
            </a:r>
          </a:p>
        </p:txBody>
      </p:sp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Background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668E9A-7734-4520-F526-C1B4ED0A7699}"/>
              </a:ext>
            </a:extLst>
          </p:cNvPr>
          <p:cNvSpPr txBox="1"/>
          <p:nvPr/>
        </p:nvSpPr>
        <p:spPr>
          <a:xfrm>
            <a:off x="117566" y="6245450"/>
            <a:ext cx="1207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AutoNum type="arabicPeriod"/>
            </a:pPr>
            <a:r>
              <a:rPr lang="fr-FR" sz="1600" dirty="0">
                <a:cs typeface="Arial" panose="020B0604020202020204" pitchFamily="34" charset="0"/>
              </a:rPr>
              <a:t>Cai Z, et al. </a:t>
            </a:r>
            <a:r>
              <a:rPr lang="fr-FR" sz="1600" dirty="0" err="1">
                <a:cs typeface="Arial" panose="020B0604020202020204" pitchFamily="34" charset="0"/>
              </a:rPr>
              <a:t>Surg</a:t>
            </a:r>
            <a:r>
              <a:rPr lang="fr-FR" sz="1600" dirty="0">
                <a:cs typeface="Arial" panose="020B0604020202020204" pitchFamily="34" charset="0"/>
              </a:rPr>
              <a:t> </a:t>
            </a:r>
            <a:r>
              <a:rPr lang="fr-FR" sz="1600" dirty="0" err="1">
                <a:cs typeface="Arial" panose="020B0604020202020204" pitchFamily="34" charset="0"/>
              </a:rPr>
              <a:t>Obes</a:t>
            </a:r>
            <a:r>
              <a:rPr lang="fr-FR" sz="1600" dirty="0">
                <a:cs typeface="Arial" panose="020B0604020202020204" pitchFamily="34" charset="0"/>
              </a:rPr>
              <a:t> </a:t>
            </a:r>
            <a:r>
              <a:rPr lang="fr-FR" sz="1600" dirty="0" err="1">
                <a:cs typeface="Arial" panose="020B0604020202020204" pitchFamily="34" charset="0"/>
              </a:rPr>
              <a:t>Relat</a:t>
            </a:r>
            <a:r>
              <a:rPr lang="fr-FR" sz="1600" dirty="0">
                <a:cs typeface="Arial" panose="020B0604020202020204" pitchFamily="34" charset="0"/>
              </a:rPr>
              <a:t> Dis. 2023;19:1 2. </a:t>
            </a:r>
            <a:r>
              <a:rPr lang="da-DK" sz="1600" dirty="0">
                <a:cs typeface="Arial" panose="020B0604020202020204" pitchFamily="34" charset="0"/>
              </a:rPr>
              <a:t>Gao Z, et al. Obes Rev . 2022;23:e13488. </a:t>
            </a:r>
          </a:p>
          <a:p>
            <a:pPr algn="r"/>
            <a:r>
              <a:rPr lang="da-DK" sz="1600" dirty="0">
                <a:cs typeface="Arial" panose="020B0604020202020204" pitchFamily="34" charset="0"/>
              </a:rPr>
              <a:t>3. Stevens K, et al. Surg Obes Relat Dis. 2024:S1550-7289(24)00076-5. 4. </a:t>
            </a:r>
            <a:r>
              <a:rPr lang="it-IT" sz="1600" dirty="0" err="1">
                <a:cs typeface="Arial" panose="020B0604020202020204" pitchFamily="34" charset="0"/>
              </a:rPr>
              <a:t>Haghighat</a:t>
            </a:r>
            <a:r>
              <a:rPr lang="it-IT" sz="1600" dirty="0">
                <a:cs typeface="Arial" panose="020B0604020202020204" pitchFamily="34" charset="0"/>
              </a:rPr>
              <a:t> N, et al. </a:t>
            </a:r>
            <a:r>
              <a:rPr lang="it-IT" sz="1600" dirty="0" err="1">
                <a:cs typeface="Arial" panose="020B0604020202020204" pitchFamily="34" charset="0"/>
              </a:rPr>
              <a:t>Obes</a:t>
            </a:r>
            <a:r>
              <a:rPr lang="it-IT" sz="1600" dirty="0">
                <a:cs typeface="Arial" panose="020B0604020202020204" pitchFamily="34" charset="0"/>
              </a:rPr>
              <a:t> </a:t>
            </a:r>
            <a:r>
              <a:rPr lang="it-IT" sz="1600" dirty="0" err="1">
                <a:cs typeface="Arial" panose="020B0604020202020204" pitchFamily="34" charset="0"/>
              </a:rPr>
              <a:t>Facts</a:t>
            </a:r>
            <a:r>
              <a:rPr lang="it-IT" sz="1600" dirty="0">
                <a:cs typeface="Arial" panose="020B0604020202020204" pitchFamily="34" charset="0"/>
              </a:rPr>
              <a:t>. 2023;16:519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78ED35-2C10-B9D7-C722-BDCF0494B609}"/>
              </a:ext>
            </a:extLst>
          </p:cNvPr>
          <p:cNvSpPr txBox="1"/>
          <p:nvPr/>
        </p:nvSpPr>
        <p:spPr>
          <a:xfrm>
            <a:off x="2083163" y="3866352"/>
            <a:ext cx="802567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800" dirty="0">
                <a:cs typeface="Arial" panose="020B0604020202020204" pitchFamily="34" charset="0"/>
              </a:rPr>
              <a:t>Analizzare la prevalenza dell’</a:t>
            </a:r>
            <a:r>
              <a:rPr lang="it-IT" sz="2800" b="1" dirty="0">
                <a:cs typeface="Arial" panose="020B0604020202020204" pitchFamily="34" charset="0"/>
              </a:rPr>
              <a:t>iperparatiroidismo</a:t>
            </a:r>
            <a:r>
              <a:rPr lang="it-IT" sz="2800" dirty="0">
                <a:cs typeface="Arial" panose="020B0604020202020204" pitchFamily="34" charset="0"/>
              </a:rPr>
              <a:t> in una coorte di pazienti </a:t>
            </a:r>
            <a:r>
              <a:rPr lang="it-IT" sz="2800" b="1" dirty="0">
                <a:cs typeface="Arial" panose="020B0604020202020204" pitchFamily="34" charset="0"/>
              </a:rPr>
              <a:t>candidati a chirurgia bariatrica</a:t>
            </a:r>
          </a:p>
        </p:txBody>
      </p:sp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Scopo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8E0080B-8C01-9E4C-05A2-45F3DC905765}"/>
              </a:ext>
            </a:extLst>
          </p:cNvPr>
          <p:cNvGrpSpPr/>
          <p:nvPr/>
        </p:nvGrpSpPr>
        <p:grpSpPr>
          <a:xfrm>
            <a:off x="5024437" y="1219464"/>
            <a:ext cx="2143125" cy="2143125"/>
            <a:chOff x="5024437" y="736134"/>
            <a:chExt cx="2143125" cy="2143125"/>
          </a:xfrm>
        </p:grpSpPr>
        <p:pic>
          <p:nvPicPr>
            <p:cNvPr id="3074" name="Picture 2" descr="Target">
              <a:extLst>
                <a:ext uri="{FF2B5EF4-FFF2-40B4-BE49-F238E27FC236}">
                  <a16:creationId xmlns:a16="http://schemas.microsoft.com/office/drawing/2014/main" id="{42EE69F1-4E16-A3F3-29EF-32F6DE18A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37" y="736134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Parathyroid | Surgical Health Specialists">
              <a:extLst>
                <a:ext uri="{FF2B5EF4-FFF2-40B4-BE49-F238E27FC236}">
                  <a16:creationId xmlns:a16="http://schemas.microsoft.com/office/drawing/2014/main" id="{0256CDD4-BD00-705B-BBCB-C89B64478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304" y="1532672"/>
              <a:ext cx="623390" cy="55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614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Metodi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35DF58-454E-C172-2B02-E3744AA5DF39}"/>
              </a:ext>
            </a:extLst>
          </p:cNvPr>
          <p:cNvSpPr txBox="1"/>
          <p:nvPr/>
        </p:nvSpPr>
        <p:spPr>
          <a:xfrm>
            <a:off x="214087" y="1251763"/>
            <a:ext cx="117819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i="1" dirty="0">
                <a:cs typeface="Arial" panose="020B0604020202020204" pitchFamily="34" charset="0"/>
              </a:rPr>
              <a:t>Disegno</a:t>
            </a:r>
            <a:r>
              <a:rPr lang="it-IT" sz="2800" dirty="0">
                <a:cs typeface="Arial" panose="020B0604020202020204" pitchFamily="34" charset="0"/>
              </a:rPr>
              <a:t>: studio osservazionale, retrospettivo. </a:t>
            </a:r>
          </a:p>
          <a:p>
            <a:pPr algn="just"/>
            <a:endParaRPr lang="it-IT" sz="2800" dirty="0">
              <a:cs typeface="Arial" panose="020B0604020202020204" pitchFamily="34" charset="0"/>
            </a:endParaRPr>
          </a:p>
          <a:p>
            <a:pPr algn="just"/>
            <a:r>
              <a:rPr lang="it-IT" sz="2800" i="1" dirty="0">
                <a:cs typeface="Arial" panose="020B0604020202020204" pitchFamily="34" charset="0"/>
              </a:rPr>
              <a:t>Criteri di inclusione</a:t>
            </a:r>
            <a:r>
              <a:rPr lang="it-IT" sz="2800" dirty="0">
                <a:cs typeface="Arial" panose="020B0604020202020204" pitchFamily="34" charset="0"/>
              </a:rPr>
              <a:t>: pazienti candidati a chirurgia bariatrica in cui erano stati dosati i livelli di PTH.</a:t>
            </a:r>
          </a:p>
          <a:p>
            <a:pPr algn="just"/>
            <a:endParaRPr lang="it-IT" sz="2800" dirty="0">
              <a:cs typeface="Arial" panose="020B0604020202020204" pitchFamily="34" charset="0"/>
            </a:endParaRPr>
          </a:p>
          <a:p>
            <a:pPr algn="just"/>
            <a:r>
              <a:rPr lang="it-IT" sz="2800" i="1" dirty="0">
                <a:cs typeface="Arial" panose="020B0604020202020204" pitchFamily="34" charset="0"/>
              </a:rPr>
              <a:t>Setting</a:t>
            </a:r>
            <a:r>
              <a:rPr lang="it-IT" sz="2800" dirty="0">
                <a:cs typeface="Arial" panose="020B0604020202020204" pitchFamily="34" charset="0"/>
              </a:rPr>
              <a:t>: IRCCS MultiMedica, Sesto San Giovanni (MI).</a:t>
            </a:r>
          </a:p>
          <a:p>
            <a:pPr algn="just"/>
            <a:endParaRPr lang="it-IT" sz="2800" dirty="0">
              <a:cs typeface="Arial" panose="020B0604020202020204" pitchFamily="34" charset="0"/>
            </a:endParaRPr>
          </a:p>
          <a:p>
            <a:pPr algn="just"/>
            <a:r>
              <a:rPr lang="it-IT" sz="2800" i="1" dirty="0">
                <a:cs typeface="Arial" panose="020B0604020202020204" pitchFamily="34" charset="0"/>
              </a:rPr>
              <a:t>Periodo</a:t>
            </a:r>
            <a:r>
              <a:rPr lang="it-IT" sz="2800" dirty="0">
                <a:cs typeface="Arial" panose="020B0604020202020204" pitchFamily="34" charset="0"/>
              </a:rPr>
              <a:t>: settembre 2023 – marzo 2024 </a:t>
            </a:r>
          </a:p>
          <a:p>
            <a:pPr algn="just"/>
            <a:endParaRPr lang="it-IT" sz="2800" dirty="0">
              <a:cs typeface="Arial" panose="020B0604020202020204" pitchFamily="34" charset="0"/>
            </a:endParaRPr>
          </a:p>
          <a:p>
            <a:pPr algn="just"/>
            <a:r>
              <a:rPr lang="it-IT" sz="2800" i="1" dirty="0">
                <a:cs typeface="Arial" panose="020B0604020202020204" pitchFamily="34" charset="0"/>
              </a:rPr>
              <a:t>Analisi</a:t>
            </a:r>
            <a:r>
              <a:rPr lang="it-IT" sz="2800" dirty="0">
                <a:cs typeface="Arial" panose="020B0604020202020204" pitchFamily="34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cs typeface="Arial" panose="020B0604020202020204" pitchFamily="34" charset="0"/>
              </a:rPr>
              <a:t>calcolo della proporzione di pazienti con valori di PTH elevati (≥ 88 </a:t>
            </a:r>
            <a:r>
              <a:rPr lang="it-IT" sz="2800" dirty="0" err="1">
                <a:cs typeface="Arial" panose="020B0604020202020204" pitchFamily="34" charset="0"/>
              </a:rPr>
              <a:t>pg</a:t>
            </a:r>
            <a:r>
              <a:rPr lang="it-IT" sz="2800" dirty="0">
                <a:cs typeface="Arial" panose="020B0604020202020204" pitchFamily="34" charset="0"/>
              </a:rPr>
              <a:t>/</a:t>
            </a:r>
            <a:r>
              <a:rPr lang="it-IT" sz="2800" dirty="0" err="1">
                <a:cs typeface="Arial" panose="020B0604020202020204" pitchFamily="34" charset="0"/>
              </a:rPr>
              <a:t>mL</a:t>
            </a:r>
            <a:r>
              <a:rPr lang="it-IT" sz="2800" dirty="0"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cs typeface="Arial" panose="020B0604020202020204" pitchFamily="34" charset="0"/>
              </a:rPr>
              <a:t>confrontato tra pazienti con valori di PTH normali ed elevati. </a:t>
            </a:r>
          </a:p>
        </p:txBody>
      </p:sp>
    </p:spTree>
    <p:extLst>
      <p:ext uri="{BB962C8B-B14F-4D97-AF65-F5344CB8AC3E}">
        <p14:creationId xmlns:p14="http://schemas.microsoft.com/office/powerpoint/2010/main" val="241218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Risultati – caratteristiche dei partecipanti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F7D2BE11-339F-F752-DA02-711B7D3FFD02}"/>
              </a:ext>
            </a:extLst>
          </p:cNvPr>
          <p:cNvGrpSpPr/>
          <p:nvPr/>
        </p:nvGrpSpPr>
        <p:grpSpPr>
          <a:xfrm>
            <a:off x="1924050" y="1006706"/>
            <a:ext cx="12554676" cy="5179764"/>
            <a:chOff x="289560" y="1006706"/>
            <a:chExt cx="12554676" cy="5179764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835DF58-454E-C172-2B02-E3744AA5DF39}"/>
                </a:ext>
              </a:extLst>
            </p:cNvPr>
            <p:cNvSpPr txBox="1"/>
            <p:nvPr/>
          </p:nvSpPr>
          <p:spPr>
            <a:xfrm>
              <a:off x="1062264" y="1006706"/>
              <a:ext cx="11781972" cy="511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800" dirty="0">
                  <a:cs typeface="Arial" panose="020B0604020202020204" pitchFamily="34" charset="0"/>
                </a:rPr>
                <a:t>N = 60 pazienti candidati a chirurgia bariatrica</a:t>
              </a:r>
            </a:p>
            <a:p>
              <a:pPr algn="just"/>
              <a:r>
                <a:rPr lang="it-IT" sz="2800" dirty="0">
                  <a:cs typeface="Arial" panose="020B0604020202020204" pitchFamily="34" charset="0"/>
                </a:rPr>
                <a:t> </a:t>
              </a:r>
            </a:p>
            <a:p>
              <a:pPr algn="just"/>
              <a:endParaRPr lang="it-IT" sz="2800" dirty="0">
                <a:cs typeface="Arial" panose="020B0604020202020204" pitchFamily="34" charset="0"/>
              </a:endParaRPr>
            </a:p>
            <a:p>
              <a:pPr algn="just"/>
              <a:r>
                <a:rPr lang="it-IT" sz="2800" b="1" dirty="0">
                  <a:cs typeface="Arial" panose="020B0604020202020204" pitchFamily="34" charset="0"/>
                </a:rPr>
                <a:t>BMI</a:t>
              </a:r>
              <a:r>
                <a:rPr lang="it-IT" sz="2800" dirty="0">
                  <a:cs typeface="Arial" panose="020B0604020202020204" pitchFamily="34" charset="0"/>
                </a:rPr>
                <a:t>                    41,1 (37,8; 45,4) kg/m</a:t>
              </a:r>
              <a:r>
                <a:rPr lang="it-IT" sz="2800" baseline="30000" dirty="0">
                  <a:cs typeface="Arial" panose="020B0604020202020204" pitchFamily="34" charset="0"/>
                </a:rPr>
                <a:t>2</a:t>
              </a:r>
            </a:p>
            <a:p>
              <a:pPr algn="just"/>
              <a:endParaRPr lang="it-IT" sz="2800" baseline="30000" dirty="0">
                <a:cs typeface="Arial" panose="020B0604020202020204" pitchFamily="34" charset="0"/>
              </a:endParaRPr>
            </a:p>
            <a:p>
              <a:pPr algn="just"/>
              <a:r>
                <a:rPr lang="it-IT" sz="2800" b="1" dirty="0">
                  <a:cs typeface="Arial" panose="020B0604020202020204" pitchFamily="34" charset="0"/>
                </a:rPr>
                <a:t>Sesso (F)</a:t>
              </a:r>
              <a:r>
                <a:rPr lang="it-IT" sz="2800" dirty="0">
                  <a:cs typeface="Arial" panose="020B0604020202020204" pitchFamily="34" charset="0"/>
                </a:rPr>
                <a:t>           75% </a:t>
              </a:r>
            </a:p>
            <a:p>
              <a:pPr algn="just"/>
              <a:endParaRPr lang="it-IT" sz="2800" dirty="0">
                <a:cs typeface="Arial" panose="020B0604020202020204" pitchFamily="34" charset="0"/>
              </a:endParaRPr>
            </a:p>
            <a:p>
              <a:pPr algn="just"/>
              <a:r>
                <a:rPr lang="it-IT" sz="2800" b="1" dirty="0">
                  <a:cs typeface="Arial" panose="020B0604020202020204" pitchFamily="34" charset="0"/>
                </a:rPr>
                <a:t>Età</a:t>
              </a:r>
              <a:r>
                <a:rPr lang="it-IT" sz="2800" dirty="0">
                  <a:cs typeface="Arial" panose="020B0604020202020204" pitchFamily="34" charset="0"/>
                </a:rPr>
                <a:t>                      46,0 (33,8; 54,0) aa</a:t>
              </a:r>
            </a:p>
            <a:p>
              <a:pPr algn="just"/>
              <a:endParaRPr lang="it-IT" sz="2800" dirty="0">
                <a:cs typeface="Arial" panose="020B0604020202020204" pitchFamily="34" charset="0"/>
              </a:endParaRPr>
            </a:p>
            <a:p>
              <a:pPr algn="just"/>
              <a:r>
                <a:rPr lang="it-IT" sz="2800" b="1" dirty="0">
                  <a:cs typeface="Arial" panose="020B0604020202020204" pitchFamily="34" charset="0"/>
                </a:rPr>
                <a:t>25(OH)</a:t>
              </a:r>
              <a:r>
                <a:rPr lang="it-IT" sz="2800" b="1" dirty="0" err="1">
                  <a:cs typeface="Arial" panose="020B0604020202020204" pitchFamily="34" charset="0"/>
                </a:rPr>
                <a:t>vit</a:t>
              </a:r>
              <a:r>
                <a:rPr lang="it-IT" sz="2800" b="1" dirty="0">
                  <a:cs typeface="Arial" panose="020B0604020202020204" pitchFamily="34" charset="0"/>
                </a:rPr>
                <a:t> D      </a:t>
              </a:r>
              <a:r>
                <a:rPr lang="it-IT" sz="2800" dirty="0">
                  <a:cs typeface="Arial" panose="020B0604020202020204" pitchFamily="34" charset="0"/>
                </a:rPr>
                <a:t>17,2 (12,4; 28,3) ng/</a:t>
              </a:r>
              <a:r>
                <a:rPr lang="it-IT" sz="2800" dirty="0" err="1">
                  <a:cs typeface="Arial" panose="020B0604020202020204" pitchFamily="34" charset="0"/>
                </a:rPr>
                <a:t>mL</a:t>
              </a:r>
              <a:endParaRPr lang="it-IT" sz="2800" dirty="0">
                <a:cs typeface="Arial" panose="020B0604020202020204" pitchFamily="34" charset="0"/>
              </a:endParaRPr>
            </a:p>
            <a:p>
              <a:pPr algn="just"/>
              <a:endParaRPr lang="it-IT" sz="2800" dirty="0">
                <a:cs typeface="Arial" panose="020B0604020202020204" pitchFamily="34" charset="0"/>
              </a:endParaRPr>
            </a:p>
            <a:p>
              <a:pPr algn="just"/>
              <a:r>
                <a:rPr lang="it-IT" sz="2800" b="1" dirty="0">
                  <a:cs typeface="Arial" panose="020B0604020202020204" pitchFamily="34" charset="0"/>
                </a:rPr>
                <a:t>PTH</a:t>
              </a:r>
              <a:r>
                <a:rPr lang="it-IT" sz="2800" dirty="0">
                  <a:cs typeface="Arial" panose="020B0604020202020204" pitchFamily="34" charset="0"/>
                </a:rPr>
                <a:t>                    62,2 (47,2; 81,7) </a:t>
              </a:r>
              <a:r>
                <a:rPr lang="it-IT" sz="2800" dirty="0" err="1">
                  <a:cs typeface="Arial" panose="020B0604020202020204" pitchFamily="34" charset="0"/>
                </a:rPr>
                <a:t>pg</a:t>
              </a:r>
              <a:r>
                <a:rPr lang="it-IT" sz="2800" dirty="0">
                  <a:cs typeface="Arial" panose="020B0604020202020204" pitchFamily="34" charset="0"/>
                </a:rPr>
                <a:t>/</a:t>
              </a:r>
              <a:r>
                <a:rPr lang="it-IT" sz="2800" dirty="0" err="1">
                  <a:cs typeface="Arial" panose="020B0604020202020204" pitchFamily="34" charset="0"/>
                </a:rPr>
                <a:t>mL</a:t>
              </a:r>
              <a:endParaRPr lang="it-IT" sz="2800" dirty="0">
                <a:cs typeface="Arial" panose="020B0604020202020204" pitchFamily="34" charset="0"/>
              </a:endParaRPr>
            </a:p>
          </p:txBody>
        </p:sp>
        <p:pic>
          <p:nvPicPr>
            <p:cNvPr id="5" name="Elemento grafico 4" descr="Perdita di peso con riempimento a tinta unita">
              <a:extLst>
                <a:ext uri="{FF2B5EF4-FFF2-40B4-BE49-F238E27FC236}">
                  <a16:creationId xmlns:a16="http://schemas.microsoft.com/office/drawing/2014/main" id="{AA70DA77-F53F-FE1B-94E5-0EA4B0480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9560" y="2071200"/>
              <a:ext cx="728436" cy="728436"/>
            </a:xfrm>
            <a:prstGeom prst="rect">
              <a:avLst/>
            </a:prstGeom>
          </p:spPr>
        </p:pic>
        <p:pic>
          <p:nvPicPr>
            <p:cNvPr id="7" name="Elemento grafico 6" descr="Donna con riempimento a tinta unita">
              <a:extLst>
                <a:ext uri="{FF2B5EF4-FFF2-40B4-BE49-F238E27FC236}">
                  <a16:creationId xmlns:a16="http://schemas.microsoft.com/office/drawing/2014/main" id="{27DCB678-EBAE-CD22-3B87-B6E104CFB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9560" y="2902506"/>
              <a:ext cx="728436" cy="728436"/>
            </a:xfrm>
            <a:prstGeom prst="rect">
              <a:avLst/>
            </a:prstGeom>
          </p:spPr>
        </p:pic>
        <p:pic>
          <p:nvPicPr>
            <p:cNvPr id="9" name="Elemento grafico 8" descr="Clessidra 60% con riempimento a tinta unita">
              <a:extLst>
                <a:ext uri="{FF2B5EF4-FFF2-40B4-BE49-F238E27FC236}">
                  <a16:creationId xmlns:a16="http://schemas.microsoft.com/office/drawing/2014/main" id="{77794B0B-1E78-2429-A4C0-CAEA273E0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1246" y="3835039"/>
              <a:ext cx="605064" cy="605064"/>
            </a:xfrm>
            <a:prstGeom prst="rect">
              <a:avLst/>
            </a:prstGeom>
          </p:spPr>
        </p:pic>
        <p:pic>
          <p:nvPicPr>
            <p:cNvPr id="11" name="Elemento grafico 10" descr="Sole di dimensioni più piccole con riempimento a tinta unita">
              <a:extLst>
                <a:ext uri="{FF2B5EF4-FFF2-40B4-BE49-F238E27FC236}">
                  <a16:creationId xmlns:a16="http://schemas.microsoft.com/office/drawing/2014/main" id="{E585980D-9528-EB91-4C52-106F80D61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2532" y="4598480"/>
              <a:ext cx="759732" cy="759732"/>
            </a:xfrm>
            <a:prstGeom prst="rect">
              <a:avLst/>
            </a:prstGeom>
          </p:spPr>
        </p:pic>
        <p:pic>
          <p:nvPicPr>
            <p:cNvPr id="12" name="Picture 2" descr="Parathyroid | Surgical Health Specialists">
              <a:extLst>
                <a:ext uri="{FF2B5EF4-FFF2-40B4-BE49-F238E27FC236}">
                  <a16:creationId xmlns:a16="http://schemas.microsoft.com/office/drawing/2014/main" id="{5C577D53-1FF7-8DD5-7913-ADB2BB65A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32" y="5516118"/>
              <a:ext cx="759732" cy="670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345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Risultati – vitamina D e PTH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35DF58-454E-C172-2B02-E3744AA5DF39}"/>
              </a:ext>
            </a:extLst>
          </p:cNvPr>
          <p:cNvSpPr txBox="1"/>
          <p:nvPr/>
        </p:nvSpPr>
        <p:spPr>
          <a:xfrm>
            <a:off x="1620157" y="6334780"/>
            <a:ext cx="1178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cs typeface="Arial" panose="020B0604020202020204" pitchFamily="34" charset="0"/>
              </a:rPr>
              <a:t>La percentuale di partecipanti con valori di </a:t>
            </a:r>
            <a:r>
              <a:rPr lang="it-IT" sz="2800" b="1" dirty="0">
                <a:cs typeface="Arial" panose="020B0604020202020204" pitchFamily="34" charset="0"/>
              </a:rPr>
              <a:t>PTH elevati era 16,7% 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5ADC0A31-9206-F7CD-FE3C-3315CAA06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129279"/>
              </p:ext>
            </p:extLst>
          </p:nvPr>
        </p:nvGraphicFramePr>
        <p:xfrm>
          <a:off x="1474470" y="1023330"/>
          <a:ext cx="9418320" cy="481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Elemento grafico 7" descr="Sole di dimensioni più piccole con riempimento a tinta unita">
            <a:extLst>
              <a:ext uri="{FF2B5EF4-FFF2-40B4-BE49-F238E27FC236}">
                <a16:creationId xmlns:a16="http://schemas.microsoft.com/office/drawing/2014/main" id="{A0410F51-35A4-FD03-DFD0-A9E74D1A6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8672" y="855380"/>
            <a:ext cx="759732" cy="759732"/>
          </a:xfrm>
          <a:prstGeom prst="rect">
            <a:avLst/>
          </a:prstGeom>
        </p:spPr>
      </p:pic>
      <p:pic>
        <p:nvPicPr>
          <p:cNvPr id="9" name="Picture 2" descr="Parathyroid | Surgical Health Specialists">
            <a:extLst>
              <a:ext uri="{FF2B5EF4-FFF2-40B4-BE49-F238E27FC236}">
                <a16:creationId xmlns:a16="http://schemas.microsoft.com/office/drawing/2014/main" id="{40D1C15A-6BB2-0B73-52FF-65737A60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3" y="6163922"/>
            <a:ext cx="759732" cy="6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8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Risultati – PTH alto vs PTH normale</a:t>
            </a:r>
          </a:p>
        </p:txBody>
      </p:sp>
      <p:pic>
        <p:nvPicPr>
          <p:cNvPr id="5" name="Immagine 4" descr="Immagine che contiene albero di Natale, schermata, luce&#10;&#10;Descrizione generata automaticamente">
            <a:extLst>
              <a:ext uri="{FF2B5EF4-FFF2-40B4-BE49-F238E27FC236}">
                <a16:creationId xmlns:a16="http://schemas.microsoft.com/office/drawing/2014/main" id="{AA7BAEC7-4496-6EFC-3821-3B2B5CC3B9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29" b="49995"/>
          <a:stretch/>
        </p:blipFill>
        <p:spPr>
          <a:xfrm>
            <a:off x="-287933" y="2113171"/>
            <a:ext cx="3297833" cy="3488978"/>
          </a:xfrm>
          <a:prstGeom prst="rect">
            <a:avLst/>
          </a:prstGeom>
        </p:spPr>
      </p:pic>
      <p:pic>
        <p:nvPicPr>
          <p:cNvPr id="11" name="Picture 2" descr="Parathyroid | Surgical Health Specialists">
            <a:extLst>
              <a:ext uri="{FF2B5EF4-FFF2-40B4-BE49-F238E27FC236}">
                <a16:creationId xmlns:a16="http://schemas.microsoft.com/office/drawing/2014/main" id="{E5BE862C-5DD4-3907-EC27-D3878C3B2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92" y="5703647"/>
            <a:ext cx="759732" cy="6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9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Risultati – PTH alto vs PTH normale</a:t>
            </a:r>
          </a:p>
        </p:txBody>
      </p:sp>
      <p:pic>
        <p:nvPicPr>
          <p:cNvPr id="5" name="Immagine 4" descr="Immagine che contiene albero di Natale, schermata, luce&#10;&#10;Descrizione generata automaticamente">
            <a:extLst>
              <a:ext uri="{FF2B5EF4-FFF2-40B4-BE49-F238E27FC236}">
                <a16:creationId xmlns:a16="http://schemas.microsoft.com/office/drawing/2014/main" id="{AA7BAEC7-4496-6EFC-3821-3B2B5CC3B9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29" b="49995"/>
          <a:stretch/>
        </p:blipFill>
        <p:spPr>
          <a:xfrm>
            <a:off x="-287933" y="2113171"/>
            <a:ext cx="3297833" cy="3488978"/>
          </a:xfrm>
          <a:prstGeom prst="rect">
            <a:avLst/>
          </a:prstGeom>
        </p:spPr>
      </p:pic>
      <p:pic>
        <p:nvPicPr>
          <p:cNvPr id="4" name="Immagine 3" descr="Immagine che contiene schermata, Policromia, Elementi grafici, Rettangolo&#10;&#10;Descrizione generata automaticamente">
            <a:extLst>
              <a:ext uri="{FF2B5EF4-FFF2-40B4-BE49-F238E27FC236}">
                <a16:creationId xmlns:a16="http://schemas.microsoft.com/office/drawing/2014/main" id="{7E674DA5-673A-CFB4-791C-D3EB9D3A8E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32" y="2218444"/>
            <a:ext cx="2860208" cy="3232145"/>
          </a:xfrm>
          <a:prstGeom prst="rect">
            <a:avLst/>
          </a:prstGeom>
        </p:spPr>
      </p:pic>
      <p:pic>
        <p:nvPicPr>
          <p:cNvPr id="3" name="Elemento grafico 2" descr="Donna con riempimento a tinta unita">
            <a:extLst>
              <a:ext uri="{FF2B5EF4-FFF2-40B4-BE49-F238E27FC236}">
                <a16:creationId xmlns:a16="http://schemas.microsoft.com/office/drawing/2014/main" id="{933B69B9-A5BB-2085-0C0C-59BD6490C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2096" y="5674605"/>
            <a:ext cx="728436" cy="728436"/>
          </a:xfrm>
          <a:prstGeom prst="rect">
            <a:avLst/>
          </a:prstGeom>
        </p:spPr>
      </p:pic>
      <p:pic>
        <p:nvPicPr>
          <p:cNvPr id="6" name="Picture 2" descr="Parathyroid | Surgical Health Specialists">
            <a:extLst>
              <a:ext uri="{FF2B5EF4-FFF2-40B4-BE49-F238E27FC236}">
                <a16:creationId xmlns:a16="http://schemas.microsoft.com/office/drawing/2014/main" id="{64BC3050-51C9-F553-D7C2-7EB3D143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92" y="5703647"/>
            <a:ext cx="759732" cy="6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9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athyroid | Surgical Health Specialists">
            <a:extLst>
              <a:ext uri="{FF2B5EF4-FFF2-40B4-BE49-F238E27FC236}">
                <a16:creationId xmlns:a16="http://schemas.microsoft.com/office/drawing/2014/main" id="{FD62DAB6-938E-ADB2-CC7F-E3E44681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343258"/>
            <a:ext cx="2021840" cy="17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FDFCAB7-7D17-022A-79BA-B8A1EAE497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Risultati – PTH alto vs PTH normale</a:t>
            </a:r>
          </a:p>
        </p:txBody>
      </p:sp>
      <p:pic>
        <p:nvPicPr>
          <p:cNvPr id="5" name="Immagine 4" descr="Immagine che contiene albero di Natale, schermata, luce&#10;&#10;Descrizione generata automaticamente">
            <a:extLst>
              <a:ext uri="{FF2B5EF4-FFF2-40B4-BE49-F238E27FC236}">
                <a16:creationId xmlns:a16="http://schemas.microsoft.com/office/drawing/2014/main" id="{AA7BAEC7-4496-6EFC-3821-3B2B5CC3B9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29" b="49995"/>
          <a:stretch/>
        </p:blipFill>
        <p:spPr>
          <a:xfrm>
            <a:off x="-287933" y="2113171"/>
            <a:ext cx="3297833" cy="3488978"/>
          </a:xfrm>
          <a:prstGeom prst="rect">
            <a:avLst/>
          </a:prstGeom>
        </p:spPr>
      </p:pic>
      <p:pic>
        <p:nvPicPr>
          <p:cNvPr id="7" name="Immagine 6" descr="Immagine che contiene albero di Natale, schermata, luce&#10;&#10;Descrizione generata automaticamente">
            <a:extLst>
              <a:ext uri="{FF2B5EF4-FFF2-40B4-BE49-F238E27FC236}">
                <a16:creationId xmlns:a16="http://schemas.microsoft.com/office/drawing/2014/main" id="{7BE97131-32E8-3E46-FBFC-BB02BD4C5D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9" r="5372" b="49995"/>
          <a:stretch/>
        </p:blipFill>
        <p:spPr>
          <a:xfrm>
            <a:off x="4440425" y="2129180"/>
            <a:ext cx="2823784" cy="3488978"/>
          </a:xfrm>
          <a:prstGeom prst="rect">
            <a:avLst/>
          </a:prstGeom>
        </p:spPr>
      </p:pic>
      <p:pic>
        <p:nvPicPr>
          <p:cNvPr id="4" name="Immagine 3" descr="Immagine che contiene schermata, Policromia, Elementi grafici, Rettangolo&#10;&#10;Descrizione generata automaticamente">
            <a:extLst>
              <a:ext uri="{FF2B5EF4-FFF2-40B4-BE49-F238E27FC236}">
                <a16:creationId xmlns:a16="http://schemas.microsoft.com/office/drawing/2014/main" id="{7E674DA5-673A-CFB4-791C-D3EB9D3A8E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32" y="2218444"/>
            <a:ext cx="2860208" cy="3232145"/>
          </a:xfrm>
          <a:prstGeom prst="rect">
            <a:avLst/>
          </a:prstGeom>
        </p:spPr>
      </p:pic>
      <p:pic>
        <p:nvPicPr>
          <p:cNvPr id="3" name="Elemento grafico 2" descr="Donna con riempimento a tinta unita">
            <a:extLst>
              <a:ext uri="{FF2B5EF4-FFF2-40B4-BE49-F238E27FC236}">
                <a16:creationId xmlns:a16="http://schemas.microsoft.com/office/drawing/2014/main" id="{090AD343-7DF5-50AF-6BFC-28F165A40C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2096" y="5674605"/>
            <a:ext cx="728436" cy="728436"/>
          </a:xfrm>
          <a:prstGeom prst="rect">
            <a:avLst/>
          </a:prstGeom>
        </p:spPr>
      </p:pic>
      <p:pic>
        <p:nvPicPr>
          <p:cNvPr id="6" name="Elemento grafico 5" descr="Sole di dimensioni più piccole con riempimento a tinta unita">
            <a:extLst>
              <a:ext uri="{FF2B5EF4-FFF2-40B4-BE49-F238E27FC236}">
                <a16:creationId xmlns:a16="http://schemas.microsoft.com/office/drawing/2014/main" id="{977E4B47-DCCA-33D0-8459-B176F94467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46529" y="5658957"/>
            <a:ext cx="759732" cy="759732"/>
          </a:xfrm>
          <a:prstGeom prst="rect">
            <a:avLst/>
          </a:prstGeom>
        </p:spPr>
      </p:pic>
      <p:pic>
        <p:nvPicPr>
          <p:cNvPr id="8" name="Picture 2" descr="Parathyroid | Surgical Health Specialists">
            <a:extLst>
              <a:ext uri="{FF2B5EF4-FFF2-40B4-BE49-F238E27FC236}">
                <a16:creationId xmlns:a16="http://schemas.microsoft.com/office/drawing/2014/main" id="{370C3358-019B-36A6-7B71-5B5C8E999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92" y="5703647"/>
            <a:ext cx="759732" cy="6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751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1446</TotalTime>
  <Words>960</Words>
  <Application>Microsoft Office PowerPoint</Application>
  <PresentationFormat>Widescreen</PresentationFormat>
  <Paragraphs>92</Paragraphs>
  <Slides>16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RetrospectVTI</vt:lpstr>
      <vt:lpstr>Iperparatiroidismo in pazienti candidati a chirurgia bariatrica: prevalenza e fattori associati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Caterina</cp:lastModifiedBy>
  <cp:revision>85</cp:revision>
  <dcterms:created xsi:type="dcterms:W3CDTF">2022-02-27T17:36:31Z</dcterms:created>
  <dcterms:modified xsi:type="dcterms:W3CDTF">2024-05-10T16:36:31Z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